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7" r:id="rId3"/>
    <p:sldId id="279" r:id="rId4"/>
    <p:sldId id="270" r:id="rId5"/>
    <p:sldId id="261" r:id="rId6"/>
    <p:sldId id="257" r:id="rId7"/>
    <p:sldId id="264" r:id="rId8"/>
    <p:sldId id="260" r:id="rId9"/>
    <p:sldId id="263" r:id="rId10"/>
    <p:sldId id="269" r:id="rId11"/>
    <p:sldId id="273" r:id="rId12"/>
    <p:sldId id="272" r:id="rId13"/>
    <p:sldId id="271" r:id="rId14"/>
    <p:sldId id="267" r:id="rId15"/>
    <p:sldId id="274" r:id="rId16"/>
    <p:sldId id="275" r:id="rId17"/>
    <p:sldId id="268" r:id="rId18"/>
    <p:sldId id="276" r:id="rId19"/>
    <p:sldId id="259" r:id="rId20"/>
    <p:sldId id="266" r:id="rId21"/>
    <p:sldId id="278" r:id="rId22"/>
    <p:sldId id="281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60"/>
  </p:normalViewPr>
  <p:slideViewPr>
    <p:cSldViewPr>
      <p:cViewPr varScale="1">
        <p:scale>
          <a:sx n="87" d="100"/>
          <a:sy n="87" d="100"/>
        </p:scale>
        <p:origin x="-9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3622-2584-4331-BF3A-37BADBD0BD6F}" type="datetimeFigureOut">
              <a:rPr lang="de-DE"/>
              <a:pPr>
                <a:defRPr/>
              </a:pPr>
              <a:t>08.12.2014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0B23-BC81-488C-8C71-4ACA533BAD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543C-6B07-4595-9C4E-C1B0AF6443F6}" type="datetimeFigureOut">
              <a:rPr lang="de-DE"/>
              <a:pPr>
                <a:defRPr/>
              </a:pPr>
              <a:t>08.12.2014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BA636-3FFF-4355-ABAD-7BE774A967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A8ADE-08F4-49ED-A592-C4AB1B754FE6}" type="datetimeFigureOut">
              <a:rPr lang="de-DE"/>
              <a:pPr>
                <a:defRPr/>
              </a:pPr>
              <a:t>08.12.2014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9442-3061-4D08-9CBC-DB228B01A7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B563A-63A6-4DC1-8B78-6A4CE1A45FCC}" type="datetimeFigureOut">
              <a:rPr lang="de-DE"/>
              <a:pPr>
                <a:defRPr/>
              </a:pPr>
              <a:t>08.12.2014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3F9F-20B5-4BB2-8C93-4AABF7387C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F864-A2B8-45EB-86C7-4CDA6E40B902}" type="datetimeFigureOut">
              <a:rPr lang="de-DE"/>
              <a:pPr>
                <a:defRPr/>
              </a:pPr>
              <a:t>08.12.2014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19F3-120B-4CD7-A244-977567C936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7C85B-4464-491D-95C1-203DA32F35AE}" type="datetimeFigureOut">
              <a:rPr lang="de-DE"/>
              <a:pPr>
                <a:defRPr/>
              </a:pPr>
              <a:t>08.12.2014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1C4D-AB71-49F9-9EC6-1E63BBF0FE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0D43-7883-4325-847E-1FC293C11367}" type="datetimeFigureOut">
              <a:rPr lang="de-DE"/>
              <a:pPr>
                <a:defRPr/>
              </a:pPr>
              <a:t>08.12.2014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C324-D6D4-4CF8-9483-B709D302EA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CE26-1B7A-4289-8379-E2F355910687}" type="datetimeFigureOut">
              <a:rPr lang="de-DE"/>
              <a:pPr>
                <a:defRPr/>
              </a:pPr>
              <a:t>08.12.2014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76DE-09CB-4F90-AA68-6950B1CF95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A9B3-9B46-43FC-B3BC-0CB02DD25D94}" type="datetimeFigureOut">
              <a:rPr lang="de-DE"/>
              <a:pPr>
                <a:defRPr/>
              </a:pPr>
              <a:t>08.12.2014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807E-3A77-4422-B438-58F61A5F58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FE0FD-E7CE-4D23-95C4-ED0FF10E3A9C}" type="datetimeFigureOut">
              <a:rPr lang="de-DE"/>
              <a:pPr>
                <a:defRPr/>
              </a:pPr>
              <a:t>08.12.2014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1BD2-BB59-4656-9184-3C71DFF7AA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D68C-3775-4AB1-9D12-E51DC95C8DFF}" type="datetimeFigureOut">
              <a:rPr lang="de-DE"/>
              <a:pPr>
                <a:defRPr/>
              </a:pPr>
              <a:t>08.12.2014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5A17-FB7B-44D9-8F88-8440B61613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AF92E4-894B-4B11-B784-C3719501074C}" type="datetimeFigureOut">
              <a:rPr lang="de-DE"/>
              <a:pPr>
                <a:defRPr/>
              </a:pPr>
              <a:t>08.12.2014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69E5B-4236-4BF4-B5E9-8B122C33EA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3491879" y="2164407"/>
            <a:ext cx="1800201" cy="469359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de-CH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de-CH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LUDBREG </a:t>
            </a:r>
            <a:endParaRPr lang="de-CH" sz="3200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de-CH" sz="2000" dirty="0"/>
          </a:p>
          <a:p>
            <a:pPr algn="ctr">
              <a:defRPr/>
            </a:pPr>
            <a:r>
              <a:rPr lang="de-CH" sz="2000" i="1" dirty="0">
                <a:solidFill>
                  <a:srgbClr val="00B050"/>
                </a:solidFill>
              </a:rPr>
              <a:t>UND</a:t>
            </a:r>
            <a:r>
              <a:rPr lang="de-CH" sz="2400" i="1" dirty="0">
                <a:solidFill>
                  <a:srgbClr val="00B050"/>
                </a:solidFill>
              </a:rPr>
              <a:t> </a:t>
            </a:r>
          </a:p>
          <a:p>
            <a:pPr algn="ctr">
              <a:defRPr/>
            </a:pPr>
            <a:endParaRPr lang="de-CH" sz="2400" dirty="0"/>
          </a:p>
          <a:p>
            <a:pPr algn="ctr">
              <a:defRPr/>
            </a:pPr>
            <a:r>
              <a:rPr lang="de-CH" sz="2400" b="1" i="1" dirty="0">
                <a:solidFill>
                  <a:srgbClr val="7030A0"/>
                </a:solidFill>
                <a:latin typeface="Perpetua" pitchFamily="18" charset="0"/>
              </a:rPr>
              <a:t>LUDBERGA</a:t>
            </a:r>
          </a:p>
          <a:p>
            <a:pPr algn="ctr">
              <a:defRPr/>
            </a:pPr>
            <a:endParaRPr lang="de-CH" dirty="0"/>
          </a:p>
          <a:p>
            <a:pPr algn="ctr">
              <a:defRPr/>
            </a:pPr>
            <a:r>
              <a:rPr lang="de-CH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894</a:t>
            </a:r>
          </a:p>
          <a:p>
            <a:pPr algn="ctr">
              <a:defRPr/>
            </a:pPr>
            <a:r>
              <a:rPr lang="de-CH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1994</a:t>
            </a:r>
          </a:p>
          <a:p>
            <a:pPr algn="ctr">
              <a:defRPr/>
            </a:pPr>
            <a:r>
              <a:rPr lang="de-CH" sz="3600" dirty="0">
                <a:solidFill>
                  <a:schemeClr val="tx2">
                    <a:lumMod val="75000"/>
                  </a:schemeClr>
                </a:solidFill>
              </a:rPr>
              <a:t>2014</a:t>
            </a:r>
          </a:p>
          <a:p>
            <a:pPr algn="ctr">
              <a:defRPr/>
            </a:pPr>
            <a:endParaRPr lang="de-CH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rasmus weddigen\Documents\Dateien in Arbeit\LUDBERGA\Bilder Ludberga\iv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997200"/>
            <a:ext cx="27336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erasmus weddigen\Documents\Dateien in Arbeit\LUDBERGA\Bilder Ludberga\ivan 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2438" y="0"/>
            <a:ext cx="36115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Users\erasmus weddigen\Documents\Dateien in Arbeit\LUDBERGA\Bilder Ludberga\Ivans Bilder\ivan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27463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C:\Users\erasmus weddigen\Documents\Dateien in Arbeit\LUDBERGA\Bilder Ludberga\Ivans Bilder\549092_103390059826117_278082909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716338"/>
            <a:ext cx="237648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C:\Users\erasmus weddigen\Documents\Dateien in Arbeit\LUDBERGA\Bilder Ludberga\Ivans Bilder\Ivan Zerjavi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1989138"/>
            <a:ext cx="152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feld 8"/>
          <p:cNvSpPr txBox="1">
            <a:spLocks noChangeArrowheads="1"/>
          </p:cNvSpPr>
          <p:nvPr/>
        </p:nvSpPr>
        <p:spPr bwMode="auto">
          <a:xfrm>
            <a:off x="4033838" y="333375"/>
            <a:ext cx="12477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sz="1600" b="1">
                <a:solidFill>
                  <a:srgbClr val="00B050"/>
                </a:solidFill>
                <a:latin typeface="Calibri" pitchFamily="34" charset="0"/>
              </a:rPr>
              <a:t>Ivan Zerjavic</a:t>
            </a:r>
          </a:p>
          <a:p>
            <a:pPr algn="ctr"/>
            <a:endParaRPr lang="de-CH" sz="1400" b="1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r>
              <a:rPr lang="de-CH" sz="1000" b="1">
                <a:solidFill>
                  <a:srgbClr val="00B050"/>
                </a:solidFill>
                <a:latin typeface="Calibri" pitchFamily="34" charset="0"/>
              </a:rPr>
              <a:t>Künstler</a:t>
            </a:r>
          </a:p>
          <a:p>
            <a:pPr algn="ctr"/>
            <a:r>
              <a:rPr lang="de-CH" sz="1000" b="1">
                <a:solidFill>
                  <a:srgbClr val="00B050"/>
                </a:solidFill>
                <a:latin typeface="Calibri" pitchFamily="34" charset="0"/>
              </a:rPr>
              <a:t>Restaurator</a:t>
            </a:r>
          </a:p>
          <a:p>
            <a:pPr algn="ctr"/>
            <a:r>
              <a:rPr lang="de-CH" sz="1000" b="1">
                <a:solidFill>
                  <a:srgbClr val="00B050"/>
                </a:solidFill>
                <a:latin typeface="Calibri" pitchFamily="34" charset="0"/>
              </a:rPr>
              <a:t> und</a:t>
            </a:r>
          </a:p>
          <a:p>
            <a:pPr algn="ctr"/>
            <a:r>
              <a:rPr lang="de-CH" sz="1000" b="1">
                <a:solidFill>
                  <a:srgbClr val="00B050"/>
                </a:solidFill>
                <a:latin typeface="Calibri" pitchFamily="34" charset="0"/>
              </a:rPr>
              <a:t> Lebemann</a:t>
            </a:r>
          </a:p>
        </p:txBody>
      </p:sp>
      <p:pic>
        <p:nvPicPr>
          <p:cNvPr id="11272" name="Picture 1" descr="C:\Users\erasmus weddigen\Documents\Dateien in Arbeit\LUDBERGA\Bilder Ludberga\Ivans Bilder\Ivans Ludberga und Erasmu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3716338"/>
            <a:ext cx="2095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feld 10"/>
          <p:cNvSpPr txBox="1">
            <a:spLocks noChangeArrowheads="1"/>
          </p:cNvSpPr>
          <p:nvPr/>
        </p:nvSpPr>
        <p:spPr bwMode="auto">
          <a:xfrm>
            <a:off x="1692275" y="6453188"/>
            <a:ext cx="10191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b="1">
                <a:solidFill>
                  <a:srgbClr val="FF0000"/>
                </a:solidFill>
                <a:latin typeface="Calibri" pitchFamily="34" charset="0"/>
              </a:rPr>
              <a:t>„Antipodius“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rasmus weddigen\Documents\Dateien in Arbeit\LUDBERGA\Bilder Ludberga\2.jp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92424">
            <a:off x="63500" y="415925"/>
            <a:ext cx="4316413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Users\erasmus weddigen\Documents\Dateien in Arbeit\LUDBERGA\Bilder Ludberga\centr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47879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Users\erasmus weddigen\Documents\Dateien in Arbeit\LUDBERGA\Bilder Ludberga\ludbreg_CM ul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57638"/>
            <a:ext cx="435610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erasmus weddigen\Documents\Dateien in Arbeit\LUDBERGA\Bilder Ludberga\Goran Petra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4835525"/>
            <a:ext cx="47879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feld 6"/>
          <p:cNvSpPr txBox="1">
            <a:spLocks noChangeArrowheads="1"/>
          </p:cNvSpPr>
          <p:nvPr/>
        </p:nvSpPr>
        <p:spPr bwMode="auto">
          <a:xfrm>
            <a:off x="107950" y="96838"/>
            <a:ext cx="1657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400" b="1">
                <a:solidFill>
                  <a:srgbClr val="FF0000"/>
                </a:solidFill>
                <a:latin typeface="Calibri" pitchFamily="34" charset="0"/>
              </a:rPr>
              <a:t>Reigen der Symbole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rasmus weddigen\Documents\Dateien in Arbeit\LUDBERGA\Ludbreg\centrum mundi\199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323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Users\erasmus weddigen\Documents\Dateien in Arbeit\LUDBERGA\Ludbreg\centrum mundi\mittelpunkt-der-we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549275"/>
            <a:ext cx="29432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Users\erasmus weddigen\Documents\Dateien in Arbeit\LUDBERGA\Ludbreg\ludbreg 3\ludbreg_trg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588" y="3644900"/>
            <a:ext cx="48244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Users\erasmus weddigen\Documents\Dateien in Arbeit\LUDBERGA\Ludbreg\centrum mundi\weltach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789363"/>
            <a:ext cx="34258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feld 5"/>
          <p:cNvSpPr txBox="1">
            <a:spLocks noChangeArrowheads="1"/>
          </p:cNvSpPr>
          <p:nvPr/>
        </p:nvSpPr>
        <p:spPr bwMode="auto">
          <a:xfrm>
            <a:off x="1403350" y="3213100"/>
            <a:ext cx="6557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600" b="1">
                <a:solidFill>
                  <a:srgbClr val="7030A0"/>
                </a:solidFill>
                <a:latin typeface="Calibri" pitchFamily="34" charset="0"/>
              </a:rPr>
              <a:t>Jedem Geschmack sein eigener Weltmittelpunkt ob christlich oder profan…</a:t>
            </a:r>
          </a:p>
        </p:txBody>
      </p:sp>
      <p:sp>
        <p:nvSpPr>
          <p:cNvPr id="13319" name="Textfeld 7"/>
          <p:cNvSpPr txBox="1">
            <a:spLocks noChangeArrowheads="1"/>
          </p:cNvSpPr>
          <p:nvPr/>
        </p:nvSpPr>
        <p:spPr bwMode="auto">
          <a:xfrm>
            <a:off x="323850" y="6381750"/>
            <a:ext cx="11350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b="1">
                <a:latin typeface="Calibri" pitchFamily="34" charset="0"/>
              </a:rPr>
              <a:t>Pfälzer Weltachse</a:t>
            </a:r>
          </a:p>
        </p:txBody>
      </p:sp>
      <p:sp>
        <p:nvSpPr>
          <p:cNvPr id="13320" name="Rechteck 8"/>
          <p:cNvSpPr>
            <a:spLocks noChangeArrowheads="1"/>
          </p:cNvSpPr>
          <p:nvPr/>
        </p:nvSpPr>
        <p:spPr bwMode="auto">
          <a:xfrm>
            <a:off x="7664450" y="2781300"/>
            <a:ext cx="7953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b="1">
                <a:latin typeface="Calibri" pitchFamily="34" charset="0"/>
              </a:rPr>
              <a:t>Höhenbuch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rasmus weddigen\Documents\Dateien in Arbeit\LUDBERGA\Ludbreg\centrum mundi\Delphi-Tholos_Mittelpunkt der We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16319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erasmus weddigen\Documents\Dateien in Arbeit\LUDBERGA\Ludbreg\centrum mundi\Kailash, Tibet MP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88913"/>
            <a:ext cx="18192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C:\Users\erasmus weddigen\Documents\Dateien in Arbeit\LUDBERGA\Ludbreg\centrum mundi\Omphalos von Delp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88913"/>
            <a:ext cx="2447925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C:\Users\erasmus weddigen\Documents\Dateien in Arbeit\LUDBERGA\Ludbreg\centrum mundi\centrodelmund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005263"/>
            <a:ext cx="37433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C:\Users\erasmus weddigen\Documents\Dateien in Arbeit\LUDBERGA\Ludbreg\centrum mundi\Mekka al Idrisis MPW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3860800"/>
            <a:ext cx="2805113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C:\Users\erasmus weddigen\Documents\Dateien in Arbeit\LUDBERGA\Ludbreg\centrum mundi\milieu du monde pompap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1700213"/>
            <a:ext cx="2489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feld 8"/>
          <p:cNvSpPr txBox="1">
            <a:spLocks noChangeArrowheads="1"/>
          </p:cNvSpPr>
          <p:nvPr/>
        </p:nvSpPr>
        <p:spPr bwMode="auto">
          <a:xfrm>
            <a:off x="4487863" y="4005263"/>
            <a:ext cx="9683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sz="1200" b="1">
                <a:solidFill>
                  <a:srgbClr val="00B050"/>
                </a:solidFill>
                <a:latin typeface="Calibri" pitchFamily="34" charset="0"/>
              </a:rPr>
              <a:t>…ob </a:t>
            </a:r>
          </a:p>
          <a:p>
            <a:pPr algn="ctr"/>
            <a:r>
              <a:rPr lang="de-CH" sz="1200" b="1">
                <a:solidFill>
                  <a:srgbClr val="00B050"/>
                </a:solidFill>
                <a:latin typeface="Calibri" pitchFamily="34" charset="0"/>
              </a:rPr>
              <a:t>Mekka,</a:t>
            </a:r>
          </a:p>
          <a:p>
            <a:pPr algn="ctr"/>
            <a:r>
              <a:rPr lang="de-CH" sz="1200" b="1">
                <a:solidFill>
                  <a:srgbClr val="00B050"/>
                </a:solidFill>
                <a:latin typeface="Calibri" pitchFamily="34" charset="0"/>
              </a:rPr>
              <a:t>Delphi</a:t>
            </a:r>
          </a:p>
          <a:p>
            <a:pPr algn="ctr"/>
            <a:r>
              <a:rPr lang="de-CH" sz="1200" b="1">
                <a:solidFill>
                  <a:srgbClr val="00B050"/>
                </a:solidFill>
                <a:latin typeface="Calibri" pitchFamily="34" charset="0"/>
              </a:rPr>
              <a:t>Kailash, </a:t>
            </a:r>
          </a:p>
          <a:p>
            <a:pPr algn="ctr"/>
            <a:r>
              <a:rPr lang="de-CH" sz="1200" b="1">
                <a:solidFill>
                  <a:srgbClr val="00B050"/>
                </a:solidFill>
                <a:latin typeface="Calibri" pitchFamily="34" charset="0"/>
              </a:rPr>
              <a:t>Pompaple</a:t>
            </a:r>
          </a:p>
          <a:p>
            <a:pPr algn="ctr"/>
            <a:r>
              <a:rPr lang="de-CH" sz="1200" b="1">
                <a:solidFill>
                  <a:srgbClr val="00B050"/>
                </a:solidFill>
                <a:latin typeface="Calibri" pitchFamily="34" charset="0"/>
              </a:rPr>
              <a:t>Hohenbuch,</a:t>
            </a:r>
          </a:p>
          <a:p>
            <a:pPr algn="ctr"/>
            <a:r>
              <a:rPr lang="de-CH" sz="1200" b="1">
                <a:solidFill>
                  <a:srgbClr val="00B050"/>
                </a:solidFill>
                <a:latin typeface="Calibri" pitchFamily="34" charset="0"/>
              </a:rPr>
              <a:t>Felicity</a:t>
            </a:r>
          </a:p>
          <a:p>
            <a:pPr algn="ctr"/>
            <a:r>
              <a:rPr lang="de-CH" sz="1200" b="1">
                <a:solidFill>
                  <a:srgbClr val="00B050"/>
                </a:solidFill>
                <a:latin typeface="Calibri" pitchFamily="34" charset="0"/>
              </a:rPr>
              <a:t>Jerusalem</a:t>
            </a:r>
          </a:p>
          <a:p>
            <a:pPr algn="ctr"/>
            <a:r>
              <a:rPr lang="de-CH" sz="1200" b="1">
                <a:solidFill>
                  <a:srgbClr val="00B050"/>
                </a:solidFill>
                <a:latin typeface="Calibri" pitchFamily="34" charset="0"/>
              </a:rPr>
              <a:t>Yggdrasil</a:t>
            </a:r>
          </a:p>
          <a:p>
            <a:pPr algn="ctr"/>
            <a:r>
              <a:rPr lang="de-CH" sz="1200" b="1">
                <a:solidFill>
                  <a:srgbClr val="00B050"/>
                </a:solidFill>
                <a:latin typeface="Calibri" pitchFamily="34" charset="0"/>
              </a:rPr>
              <a:t>Poppau</a:t>
            </a:r>
          </a:p>
          <a:p>
            <a:pPr algn="ctr"/>
            <a:r>
              <a:rPr lang="de-CH" sz="1200" b="1">
                <a:solidFill>
                  <a:srgbClr val="00B050"/>
                </a:solidFill>
                <a:latin typeface="Calibri" pitchFamily="34" charset="0"/>
              </a:rPr>
              <a:t>Quito</a:t>
            </a:r>
          </a:p>
          <a:p>
            <a:pPr algn="ctr"/>
            <a:r>
              <a:rPr lang="de-CH" sz="1200" b="1">
                <a:solidFill>
                  <a:srgbClr val="00B050"/>
                </a:solidFill>
                <a:latin typeface="Calibri" pitchFamily="34" charset="0"/>
              </a:rPr>
              <a:t>Peking</a:t>
            </a:r>
          </a:p>
          <a:p>
            <a:pPr algn="ctr"/>
            <a:r>
              <a:rPr lang="de-CH" sz="1200" b="1">
                <a:solidFill>
                  <a:srgbClr val="00B050"/>
                </a:solidFill>
                <a:latin typeface="Calibri" pitchFamily="34" charset="0"/>
              </a:rPr>
              <a:t>Vilnius</a:t>
            </a:r>
          </a:p>
          <a:p>
            <a:pPr algn="ctr"/>
            <a:r>
              <a:rPr lang="de-CH" sz="1200" b="1">
                <a:solidFill>
                  <a:srgbClr val="00B050"/>
                </a:solidFill>
                <a:latin typeface="Calibri" pitchFamily="34" charset="0"/>
              </a:rPr>
              <a:t>   Wien…</a:t>
            </a:r>
          </a:p>
          <a:p>
            <a:pPr algn="ctr"/>
            <a:endParaRPr lang="de-CH" sz="1200">
              <a:latin typeface="Calibri" pitchFamily="34" charset="0"/>
            </a:endParaRPr>
          </a:p>
          <a:p>
            <a:pPr algn="ctr"/>
            <a:endParaRPr lang="de-CH" sz="1200">
              <a:latin typeface="Calibri" pitchFamily="34" charset="0"/>
            </a:endParaRPr>
          </a:p>
          <a:p>
            <a:pPr algn="ctr"/>
            <a:endParaRPr lang="de-CH" sz="1200">
              <a:latin typeface="Calibri" pitchFamily="34" charset="0"/>
            </a:endParaRPr>
          </a:p>
        </p:txBody>
      </p:sp>
      <p:pic>
        <p:nvPicPr>
          <p:cNvPr id="14345" name="Picture 9" descr="C:\Users\erasmus weddigen\Pictures\Jerusale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375" y="1484313"/>
            <a:ext cx="244951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rasmus weddigen\Documents\Dateien in Arbeit\LUDBERGA\Bilder Ludberga\ludbreg_14 nothelf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975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erasmus weddigen\Documents\Dateien in Arbeit\LUDBERGA\Bilder Ludberga\ludbreg_trg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0" y="2628900"/>
            <a:ext cx="6350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feld 3"/>
          <p:cNvSpPr txBox="1">
            <a:spLocks noChangeArrowheads="1"/>
          </p:cNvSpPr>
          <p:nvPr/>
        </p:nvSpPr>
        <p:spPr bwMode="auto">
          <a:xfrm>
            <a:off x="6516688" y="1196975"/>
            <a:ext cx="13906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b="1">
                <a:latin typeface="Calibri" pitchFamily="34" charset="0"/>
              </a:rPr>
              <a:t>Ob</a:t>
            </a:r>
          </a:p>
          <a:p>
            <a:pPr algn="ctr"/>
            <a:r>
              <a:rPr lang="de-CH" b="1">
                <a:latin typeface="Calibri" pitchFamily="34" charset="0"/>
              </a:rPr>
              <a:t>himmlisches</a:t>
            </a:r>
          </a:p>
          <a:p>
            <a:pPr algn="ctr"/>
            <a:r>
              <a:rPr lang="de-CH" b="1">
                <a:latin typeface="Calibri" pitchFamily="34" charset="0"/>
              </a:rPr>
              <a:t>oder</a:t>
            </a:r>
          </a:p>
        </p:txBody>
      </p:sp>
      <p:sp>
        <p:nvSpPr>
          <p:cNvPr id="15365" name="Textfeld 4"/>
          <p:cNvSpPr txBox="1">
            <a:spLocks noChangeArrowheads="1"/>
          </p:cNvSpPr>
          <p:nvPr/>
        </p:nvSpPr>
        <p:spPr bwMode="auto">
          <a:xfrm>
            <a:off x="1042988" y="4941888"/>
            <a:ext cx="10223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b="1">
                <a:latin typeface="Calibri" pitchFamily="34" charset="0"/>
              </a:rPr>
              <a:t>irdisches</a:t>
            </a:r>
          </a:p>
          <a:p>
            <a:pPr algn="ctr"/>
            <a:r>
              <a:rPr lang="de-CH" b="1">
                <a:latin typeface="Calibri" pitchFamily="34" charset="0"/>
              </a:rPr>
              <a:t>Zentrum</a:t>
            </a:r>
          </a:p>
          <a:p>
            <a:pPr algn="ctr"/>
            <a:r>
              <a:rPr lang="de-CH" b="1"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rasmus weddigen\Documents\Dateien in Arbeit\LUDBERGA\Ludbreg\centrum mundi\Le Milieu du Monde_files\car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99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erasmus weddigen\Documents\Dateien in Arbeit\LUDBERGA\Ludbreg\centrum mundi\Le Milieu du Monde_files\_DSC1274_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3863" y="0"/>
            <a:ext cx="364013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erasmus weddigen\Documents\Dateien in Arbeit\LUDBERGA\Ludbreg\centrum mundi\poppau MP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6300" y="4470400"/>
            <a:ext cx="31877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erasmus weddigen\Documents\Dateien in Arbeit\LUDBERGA\Ludbreg\centrum mundi\älggialp OW , MP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84688"/>
            <a:ext cx="3944938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Users\erasmus weddigen\Documents\Dateien in Arbeit\LUDBERGA\Ludbreg\centrum mundi\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2565400"/>
            <a:ext cx="32480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feld 6"/>
          <p:cNvSpPr txBox="1">
            <a:spLocks noChangeArrowheads="1"/>
          </p:cNvSpPr>
          <p:nvPr/>
        </p:nvSpPr>
        <p:spPr bwMode="auto">
          <a:xfrm>
            <a:off x="323850" y="3357563"/>
            <a:ext cx="254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sz="1600" b="1">
                <a:latin typeface="Calibri" pitchFamily="34" charset="0"/>
              </a:rPr>
              <a:t>ob Welt-,  Kontinent-</a:t>
            </a:r>
          </a:p>
          <a:p>
            <a:pPr algn="ctr"/>
            <a:r>
              <a:rPr lang="de-CH" sz="1600" b="1">
                <a:latin typeface="Calibri" pitchFamily="34" charset="0"/>
              </a:rPr>
              <a:t>oder Landes-Mittelpunkte…</a:t>
            </a:r>
          </a:p>
        </p:txBody>
      </p:sp>
      <p:sp>
        <p:nvSpPr>
          <p:cNvPr id="16392" name="Textfeld 7"/>
          <p:cNvSpPr txBox="1">
            <a:spLocks noChangeArrowheads="1"/>
          </p:cNvSpPr>
          <p:nvPr/>
        </p:nvSpPr>
        <p:spPr bwMode="auto">
          <a:xfrm>
            <a:off x="6548438" y="4149725"/>
            <a:ext cx="6873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>
                <a:latin typeface="Calibri" pitchFamily="34" charset="0"/>
              </a:rPr>
              <a:t>Poppau D</a:t>
            </a:r>
          </a:p>
        </p:txBody>
      </p:sp>
      <p:sp>
        <p:nvSpPr>
          <p:cNvPr id="16393" name="Textfeld 8"/>
          <p:cNvSpPr txBox="1">
            <a:spLocks noChangeArrowheads="1"/>
          </p:cNvSpPr>
          <p:nvPr/>
        </p:nvSpPr>
        <p:spPr bwMode="auto">
          <a:xfrm>
            <a:off x="4572000" y="260350"/>
            <a:ext cx="8874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>
                <a:latin typeface="Calibri" pitchFamily="34" charset="0"/>
              </a:rPr>
              <a:t>Pompaple CH</a:t>
            </a:r>
          </a:p>
        </p:txBody>
      </p:sp>
      <p:sp>
        <p:nvSpPr>
          <p:cNvPr id="16394" name="Textfeld 9"/>
          <p:cNvSpPr txBox="1">
            <a:spLocks noChangeArrowheads="1"/>
          </p:cNvSpPr>
          <p:nvPr/>
        </p:nvSpPr>
        <p:spPr bwMode="auto">
          <a:xfrm>
            <a:off x="4384675" y="5478463"/>
            <a:ext cx="11096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sz="1600" b="1">
                <a:latin typeface="Calibri" pitchFamily="34" charset="0"/>
              </a:rPr>
              <a:t>ob Wasser,</a:t>
            </a:r>
          </a:p>
          <a:p>
            <a:pPr algn="ctr"/>
            <a:r>
              <a:rPr lang="de-CH" sz="1600" b="1">
                <a:latin typeface="Calibri" pitchFamily="34" charset="0"/>
              </a:rPr>
              <a:t>Erde</a:t>
            </a:r>
          </a:p>
          <a:p>
            <a:pPr algn="ctr"/>
            <a:r>
              <a:rPr lang="de-CH" sz="1600" b="1">
                <a:latin typeface="Calibri" pitchFamily="34" charset="0"/>
              </a:rPr>
              <a:t>oder Fels…</a:t>
            </a:r>
          </a:p>
        </p:txBody>
      </p:sp>
      <p:sp>
        <p:nvSpPr>
          <p:cNvPr id="16395" name="Textfeld 10"/>
          <p:cNvSpPr txBox="1">
            <a:spLocks noChangeArrowheads="1"/>
          </p:cNvSpPr>
          <p:nvPr/>
        </p:nvSpPr>
        <p:spPr bwMode="auto">
          <a:xfrm>
            <a:off x="34925" y="4149725"/>
            <a:ext cx="7731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>
                <a:latin typeface="Calibri" pitchFamily="34" charset="0"/>
              </a:rPr>
              <a:t>Älggialp CH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erasmus weddigen\Pictures\Ludbreg und seine Ki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365625"/>
            <a:ext cx="348456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C:\Users\erasmus weddigen\Pictures\Ludbr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365625"/>
            <a:ext cx="3455988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C:\Users\erasmus weddigen\Pictures\Canetti - Kop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4725" y="427038"/>
            <a:ext cx="73421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feld 5"/>
          <p:cNvSpPr txBox="1">
            <a:spLocks noChangeArrowheads="1"/>
          </p:cNvSpPr>
          <p:nvPr/>
        </p:nvSpPr>
        <p:spPr bwMode="auto">
          <a:xfrm>
            <a:off x="7097713" y="3492500"/>
            <a:ext cx="858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>
                <a:latin typeface="Calibri" pitchFamily="34" charset="0"/>
              </a:rPr>
              <a:t>Canetti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erasmus weddigen\Documents\Dateien in Arbeit\LUDBERGA\Bilder Ludberga\Ludbregs Winzerparad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6781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erasmus weddigen\Documents\Dateien in Arbeit\LUDBERGA\Bilder Ludberga\ludbre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492375"/>
            <a:ext cx="5795962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feld 3"/>
          <p:cNvSpPr txBox="1">
            <a:spLocks noChangeArrowheads="1"/>
          </p:cNvSpPr>
          <p:nvPr/>
        </p:nvSpPr>
        <p:spPr bwMode="auto">
          <a:xfrm>
            <a:off x="3924300" y="1052513"/>
            <a:ext cx="2933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b="1">
                <a:latin typeface="Calibri" pitchFamily="34" charset="0"/>
              </a:rPr>
              <a:t>Ludbregs Weinberghäuschen</a:t>
            </a:r>
          </a:p>
        </p:txBody>
      </p:sp>
      <p:sp>
        <p:nvSpPr>
          <p:cNvPr id="18437" name="Textfeld 4"/>
          <p:cNvSpPr txBox="1">
            <a:spLocks noChangeArrowheads="1"/>
          </p:cNvSpPr>
          <p:nvPr/>
        </p:nvSpPr>
        <p:spPr bwMode="auto">
          <a:xfrm>
            <a:off x="523875" y="2997200"/>
            <a:ext cx="1933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b="1">
                <a:latin typeface="Calibri" pitchFamily="34" charset="0"/>
              </a:rPr>
              <a:t>und Ludbregs</a:t>
            </a:r>
          </a:p>
          <a:p>
            <a:pPr algn="ctr"/>
            <a:r>
              <a:rPr lang="de-CH" b="1">
                <a:latin typeface="Calibri" pitchFamily="34" charset="0"/>
              </a:rPr>
              <a:t>Weichbild (Petrac)</a:t>
            </a:r>
          </a:p>
        </p:txBody>
      </p:sp>
      <p:sp>
        <p:nvSpPr>
          <p:cNvPr id="18438" name="Textfeld 5"/>
          <p:cNvSpPr txBox="1">
            <a:spLocks noChangeArrowheads="1"/>
          </p:cNvSpPr>
          <p:nvPr/>
        </p:nvSpPr>
        <p:spPr bwMode="auto">
          <a:xfrm>
            <a:off x="452438" y="5589588"/>
            <a:ext cx="2043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sz="2000" b="1">
                <a:latin typeface="Calibri" pitchFamily="34" charset="0"/>
              </a:rPr>
              <a:t>…als  Spielwiesen</a:t>
            </a:r>
          </a:p>
          <a:p>
            <a:pPr algn="ctr"/>
            <a:r>
              <a:rPr lang="de-CH" sz="2000" b="1">
                <a:latin typeface="Calibri" pitchFamily="34" charset="0"/>
              </a:rPr>
              <a:t> der Legenden</a:t>
            </a:r>
          </a:p>
          <a:p>
            <a:pPr algn="ctr"/>
            <a:r>
              <a:rPr lang="de-CH" sz="2000" b="1">
                <a:latin typeface="Calibri" pitchFamily="34" charset="0"/>
              </a:rPr>
              <a:t> Ludbergas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erasmus weddigen\Pictures\Luitbi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2449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erasmus weddigen\Pictures\-Kloster_Wendhusen bei Th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429000"/>
            <a:ext cx="356235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erasmus weddigen\Pictures\Michaelstein_Kreuzga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429000"/>
            <a:ext cx="1963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C:\Users\erasmus weddigen\Pictures\Pilzkapitell im Kloster Wendhaus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3068638"/>
            <a:ext cx="202247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C:\Users\erasmus weddigen\Pictures\Volkmarskell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404813"/>
            <a:ext cx="3671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http://static.panoramio.com/photos/large/5201889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5463" y="908050"/>
            <a:ext cx="201771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feld 7"/>
          <p:cNvSpPr txBox="1">
            <a:spLocks noChangeArrowheads="1"/>
          </p:cNvSpPr>
          <p:nvPr/>
        </p:nvSpPr>
        <p:spPr bwMode="auto">
          <a:xfrm>
            <a:off x="395288" y="2924175"/>
            <a:ext cx="23018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sz="1000" b="1">
                <a:latin typeface="Calibri" pitchFamily="34" charset="0"/>
              </a:rPr>
              <a:t>Tassilo-Kelch Kremsmünster um 770</a:t>
            </a:r>
          </a:p>
          <a:p>
            <a:pPr algn="ctr"/>
            <a:r>
              <a:rPr lang="de-CH" sz="1000" b="1">
                <a:latin typeface="Calibri" pitchFamily="34" charset="0"/>
              </a:rPr>
              <a:t>Mit Inschrift „</a:t>
            </a:r>
            <a:r>
              <a:rPr lang="de-CH" sz="1000" b="1">
                <a:solidFill>
                  <a:srgbClr val="FF0000"/>
                </a:solidFill>
                <a:latin typeface="Calibri" pitchFamily="34" charset="0"/>
              </a:rPr>
              <a:t>LIUTBIRC VIRGA REGALIS</a:t>
            </a:r>
            <a:r>
              <a:rPr lang="de-CH" sz="1000" b="1">
                <a:latin typeface="Calibri" pitchFamily="34" charset="0"/>
              </a:rPr>
              <a:t>“</a:t>
            </a:r>
          </a:p>
        </p:txBody>
      </p:sp>
      <p:sp>
        <p:nvSpPr>
          <p:cNvPr id="19465" name="Textfeld 8"/>
          <p:cNvSpPr txBox="1">
            <a:spLocks noChangeArrowheads="1"/>
          </p:cNvSpPr>
          <p:nvPr/>
        </p:nvSpPr>
        <p:spPr bwMode="auto">
          <a:xfrm>
            <a:off x="2843213" y="2997200"/>
            <a:ext cx="37449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b="1">
                <a:latin typeface="Calibri" pitchFamily="34" charset="0"/>
              </a:rPr>
              <a:t>Volkmarshöhle bei Michaelstein:  vermeintliche Klause der Luitbirg</a:t>
            </a:r>
          </a:p>
        </p:txBody>
      </p:sp>
      <p:sp>
        <p:nvSpPr>
          <p:cNvPr id="19466" name="Textfeld 9"/>
          <p:cNvSpPr txBox="1">
            <a:spLocks noChangeArrowheads="1"/>
          </p:cNvSpPr>
          <p:nvPr/>
        </p:nvSpPr>
        <p:spPr bwMode="auto">
          <a:xfrm>
            <a:off x="6972300" y="2492375"/>
            <a:ext cx="1895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sz="1000" b="1">
                <a:latin typeface="Calibri" pitchFamily="34" charset="0"/>
              </a:rPr>
              <a:t>Votivkreuz in der</a:t>
            </a:r>
          </a:p>
          <a:p>
            <a:pPr algn="ctr"/>
            <a:r>
              <a:rPr lang="de-CH" sz="1000" b="1">
                <a:latin typeface="Calibri" pitchFamily="34" charset="0"/>
              </a:rPr>
              <a:t>Volkmarshöhle bei Michaelstein</a:t>
            </a:r>
          </a:p>
        </p:txBody>
      </p:sp>
      <p:sp>
        <p:nvSpPr>
          <p:cNvPr id="19467" name="Textfeld 10"/>
          <p:cNvSpPr txBox="1">
            <a:spLocks noChangeArrowheads="1"/>
          </p:cNvSpPr>
          <p:nvPr/>
        </p:nvSpPr>
        <p:spPr bwMode="auto">
          <a:xfrm>
            <a:off x="3179763" y="6237288"/>
            <a:ext cx="3255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sz="1200" b="1">
                <a:solidFill>
                  <a:srgbClr val="FF0000"/>
                </a:solidFill>
                <a:latin typeface="Calibri" pitchFamily="34" charset="0"/>
              </a:rPr>
              <a:t>Klosterreste St. Pusilla in Wendh(a)usen im Harz</a:t>
            </a:r>
          </a:p>
          <a:p>
            <a:pPr algn="ctr"/>
            <a:r>
              <a:rPr lang="de-CH" sz="1200" b="1">
                <a:solidFill>
                  <a:srgbClr val="FF0000"/>
                </a:solidFill>
                <a:latin typeface="Calibri" pitchFamily="34" charset="0"/>
              </a:rPr>
              <a:t> wo zwischen 835 und 865 Ludbergas Klause war</a:t>
            </a:r>
          </a:p>
        </p:txBody>
      </p:sp>
      <p:sp>
        <p:nvSpPr>
          <p:cNvPr id="19468" name="Rechteck 11"/>
          <p:cNvSpPr>
            <a:spLocks noChangeArrowheads="1"/>
          </p:cNvSpPr>
          <p:nvPr/>
        </p:nvSpPr>
        <p:spPr bwMode="auto">
          <a:xfrm>
            <a:off x="6804025" y="6308725"/>
            <a:ext cx="2179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b="1">
                <a:latin typeface="Calibri" pitchFamily="34" charset="0"/>
              </a:rPr>
              <a:t>Säulenreste  vom Kloster Wendhusen</a:t>
            </a:r>
          </a:p>
        </p:txBody>
      </p:sp>
      <p:sp>
        <p:nvSpPr>
          <p:cNvPr id="19469" name="Textfeld 12"/>
          <p:cNvSpPr txBox="1">
            <a:spLocks noChangeArrowheads="1"/>
          </p:cNvSpPr>
          <p:nvPr/>
        </p:nvSpPr>
        <p:spPr bwMode="auto">
          <a:xfrm>
            <a:off x="539750" y="6308725"/>
            <a:ext cx="1881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000" b="1">
                <a:latin typeface="Calibri" pitchFamily="34" charset="0"/>
              </a:rPr>
              <a:t>Klostergang Michaelstein / Harz</a:t>
            </a:r>
          </a:p>
        </p:txBody>
      </p:sp>
      <p:sp>
        <p:nvSpPr>
          <p:cNvPr id="19470" name="Textfeld 13"/>
          <p:cNvSpPr txBox="1">
            <a:spLocks noChangeArrowheads="1"/>
          </p:cNvSpPr>
          <p:nvPr/>
        </p:nvSpPr>
        <p:spPr bwMode="auto">
          <a:xfrm>
            <a:off x="6875463" y="333375"/>
            <a:ext cx="1984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b="1">
                <a:solidFill>
                  <a:srgbClr val="00B050"/>
                </a:solidFill>
                <a:latin typeface="Calibri" pitchFamily="34" charset="0"/>
              </a:rPr>
              <a:t>die wahre Legende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rasmus weddigen\Documents\Dateien in Arbeit\LUDBERGA\Bilder Ludberga\crn bel mit krisantemow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8775" y="-15875"/>
            <a:ext cx="986155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feld 2"/>
          <p:cNvSpPr txBox="1">
            <a:spLocks noChangeArrowheads="1"/>
          </p:cNvSpPr>
          <p:nvPr/>
        </p:nvSpPr>
        <p:spPr bwMode="auto">
          <a:xfrm>
            <a:off x="684213" y="6381750"/>
            <a:ext cx="7942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600" b="1">
                <a:solidFill>
                  <a:schemeClr val="bg1"/>
                </a:solidFill>
                <a:latin typeface="Calibri" pitchFamily="34" charset="0"/>
              </a:rPr>
              <a:t>Das grosse „Ludberga“-Gemälde im Restaurant Crn Bel mit Altbürgermeister Franjo Križanić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bilder.krolada.de/albums/userpics/10001/4_-_Ludbreg_-_Centrum_mundi_pr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feld 3"/>
          <p:cNvSpPr txBox="1">
            <a:spLocks noChangeArrowheads="1"/>
          </p:cNvSpPr>
          <p:nvPr/>
        </p:nvSpPr>
        <p:spPr bwMode="auto">
          <a:xfrm>
            <a:off x="6183313" y="333375"/>
            <a:ext cx="2470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b="1">
                <a:solidFill>
                  <a:schemeClr val="bg1"/>
                </a:solidFill>
                <a:latin typeface="Calibri" pitchFamily="34" charset="0"/>
              </a:rPr>
              <a:t>Ludbreg Trg  Sv. Trojstva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rasmus weddigen\Documents\Dateien in Arbeit\LUDBERGA\Bilder Ludberga\Boeckl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725" y="127000"/>
            <a:ext cx="57880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erasmus weddigen\Documents\Dateien in Arbeit\LUDBERGA\Bilder Ludberga\antipod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284538"/>
            <a:ext cx="5095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feld 6"/>
          <p:cNvSpPr txBox="1">
            <a:spLocks noChangeArrowheads="1"/>
          </p:cNvSpPr>
          <p:nvPr/>
        </p:nvSpPr>
        <p:spPr bwMode="auto">
          <a:xfrm>
            <a:off x="6804025" y="3917950"/>
            <a:ext cx="17827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b="1">
                <a:solidFill>
                  <a:srgbClr val="7030A0"/>
                </a:solidFill>
                <a:latin typeface="Calibri" pitchFamily="34" charset="0"/>
              </a:rPr>
              <a:t>Kentaurenkampf</a:t>
            </a:r>
          </a:p>
          <a:p>
            <a:pPr algn="ctr"/>
            <a:r>
              <a:rPr lang="de-CH" b="1">
                <a:solidFill>
                  <a:srgbClr val="7030A0"/>
                </a:solidFill>
                <a:latin typeface="Calibri" pitchFamily="34" charset="0"/>
              </a:rPr>
              <a:t>(Böcklin) und</a:t>
            </a:r>
          </a:p>
          <a:p>
            <a:pPr algn="ctr"/>
            <a:r>
              <a:rPr lang="de-CH" b="1">
                <a:solidFill>
                  <a:srgbClr val="7030A0"/>
                </a:solidFill>
                <a:latin typeface="Calibri" pitchFamily="34" charset="0"/>
              </a:rPr>
              <a:t>Antipoden</a:t>
            </a:r>
          </a:p>
          <a:p>
            <a:pPr algn="ctr"/>
            <a:r>
              <a:rPr lang="de-CH" b="1">
                <a:solidFill>
                  <a:srgbClr val="7030A0"/>
                </a:solidFill>
                <a:latin typeface="Calibri" pitchFamily="34" charset="0"/>
              </a:rPr>
              <a:t>Neuseelands</a:t>
            </a:r>
          </a:p>
          <a:p>
            <a:pPr algn="ctr"/>
            <a:r>
              <a:rPr lang="de-CH" b="1">
                <a:solidFill>
                  <a:srgbClr val="7030A0"/>
                </a:solidFill>
                <a:latin typeface="Calibri" pitchFamily="34" charset="0"/>
              </a:rPr>
              <a:t>Motive aus </a:t>
            </a:r>
          </a:p>
          <a:p>
            <a:pPr algn="ctr"/>
            <a:r>
              <a:rPr lang="de-CH" b="1">
                <a:solidFill>
                  <a:srgbClr val="7030A0"/>
                </a:solidFill>
                <a:latin typeface="Calibri" pitchFamily="34" charset="0"/>
              </a:rPr>
              <a:t>Ludbergas</a:t>
            </a:r>
          </a:p>
          <a:p>
            <a:pPr algn="ctr"/>
            <a:r>
              <a:rPr lang="de-CH" b="1">
                <a:solidFill>
                  <a:srgbClr val="7030A0"/>
                </a:solidFill>
                <a:latin typeface="Calibri" pitchFamily="34" charset="0"/>
              </a:rPr>
              <a:t>Eden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feld 2"/>
          <p:cNvSpPr txBox="1">
            <a:spLocks noChangeArrowheads="1"/>
          </p:cNvSpPr>
          <p:nvPr/>
        </p:nvSpPr>
        <p:spPr bwMode="auto">
          <a:xfrm>
            <a:off x="2843213" y="5373688"/>
            <a:ext cx="2659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b="1">
                <a:solidFill>
                  <a:schemeClr val="bg1"/>
                </a:solidFill>
                <a:latin typeface="Calibri" pitchFamily="34" charset="0"/>
              </a:rPr>
              <a:t>Ludbergas Gerüchteküche</a:t>
            </a:r>
          </a:p>
        </p:txBody>
      </p:sp>
      <p:pic>
        <p:nvPicPr>
          <p:cNvPr id="22531" name="Picture 4" descr="http://schindler-bs.net/kroatien/images/cludbre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59372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feld 5"/>
          <p:cNvSpPr txBox="1">
            <a:spLocks noChangeArrowheads="1"/>
          </p:cNvSpPr>
          <p:nvPr/>
        </p:nvSpPr>
        <p:spPr bwMode="auto">
          <a:xfrm>
            <a:off x="3282950" y="5229225"/>
            <a:ext cx="2657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b="1">
                <a:solidFill>
                  <a:schemeClr val="bg1"/>
                </a:solidFill>
                <a:latin typeface="Calibri" pitchFamily="34" charset="0"/>
              </a:rPr>
              <a:t>Ludbergas Gerüchteküche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erasmus weddigen\Documents\Scanned Documents\Documents\Ludbergas Festzug.jpe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0076" y="0"/>
            <a:ext cx="9234076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feld 1"/>
          <p:cNvSpPr txBox="1"/>
          <p:nvPr/>
        </p:nvSpPr>
        <p:spPr>
          <a:xfrm>
            <a:off x="179388" y="3108325"/>
            <a:ext cx="2520950" cy="3416300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CH" sz="2800" dirty="0">
                <a:solidFill>
                  <a:srgbClr val="FF0000"/>
                </a:solidFill>
                <a:latin typeface="Engravers MT" pitchFamily="18" charset="0"/>
              </a:rPr>
              <a:t>Ludbreg</a:t>
            </a:r>
          </a:p>
          <a:p>
            <a:pPr algn="ctr">
              <a:defRPr/>
            </a:pPr>
            <a:r>
              <a:rPr lang="de-CH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Engravers MT" pitchFamily="18" charset="0"/>
              </a:rPr>
              <a:t>Ludberga</a:t>
            </a:r>
            <a:r>
              <a:rPr lang="de-CH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Engravers MT" pitchFamily="18" charset="0"/>
              </a:rPr>
              <a:t> </a:t>
            </a:r>
          </a:p>
          <a:p>
            <a:pPr algn="ctr">
              <a:defRPr/>
            </a:pPr>
            <a:r>
              <a:rPr lang="de-CH" sz="2000" dirty="0">
                <a:latin typeface="Engravers MT" pitchFamily="18" charset="0"/>
              </a:rPr>
              <a:t>und das </a:t>
            </a:r>
          </a:p>
          <a:p>
            <a:pPr algn="ctr">
              <a:defRPr/>
            </a:pPr>
            <a:r>
              <a:rPr lang="de-CH" sz="2000" dirty="0">
                <a:solidFill>
                  <a:srgbClr val="00B050"/>
                </a:solidFill>
                <a:latin typeface="Engravers MT" pitchFamily="18" charset="0"/>
              </a:rPr>
              <a:t>Centrum Mundi </a:t>
            </a:r>
          </a:p>
          <a:p>
            <a:pPr algn="ctr">
              <a:defRPr/>
            </a:pPr>
            <a:r>
              <a:rPr lang="de-CH" sz="2000" dirty="0">
                <a:latin typeface="Engravers MT" pitchFamily="18" charset="0"/>
              </a:rPr>
              <a:t>wünscht </a:t>
            </a:r>
          </a:p>
          <a:p>
            <a:pPr algn="ctr">
              <a:defRPr/>
            </a:pPr>
            <a:r>
              <a:rPr lang="de-CH" sz="2000" dirty="0">
                <a:latin typeface="Engravers MT" pitchFamily="18" charset="0"/>
              </a:rPr>
              <a:t>ein frohes </a:t>
            </a:r>
          </a:p>
          <a:p>
            <a:pPr algn="ctr">
              <a:defRPr/>
            </a:pPr>
            <a:r>
              <a:rPr lang="de-CH" sz="2000" dirty="0">
                <a:latin typeface="Engravers MT" pitchFamily="18" charset="0"/>
              </a:rPr>
              <a:t>weiteres </a:t>
            </a:r>
          </a:p>
          <a:p>
            <a:pPr algn="ctr">
              <a:defRPr/>
            </a:pPr>
            <a:r>
              <a:rPr lang="de-CH" sz="2000" dirty="0">
                <a:solidFill>
                  <a:srgbClr val="00B050"/>
                </a:solidFill>
                <a:latin typeface="Engravers MT" pitchFamily="18" charset="0"/>
              </a:rPr>
              <a:t>Millennium</a:t>
            </a:r>
          </a:p>
          <a:p>
            <a:pPr algn="ctr">
              <a:defRPr/>
            </a:pPr>
            <a:r>
              <a:rPr lang="de-CH" sz="2800" b="1" dirty="0"/>
              <a:t>…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CH" smtClean="0"/>
          </a:p>
        </p:txBody>
      </p:sp>
      <p:pic>
        <p:nvPicPr>
          <p:cNvPr id="4099" name="Picture 2" descr="http://www.zelimorski.com/21.08.2012%20Poslovni%20prostor/poslovni%20prostor%20Ludbreg/poslovni-prostor-Ludbre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3825"/>
            <a:ext cx="9310688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feld 3"/>
          <p:cNvSpPr txBox="1">
            <a:spLocks noChangeArrowheads="1"/>
          </p:cNvSpPr>
          <p:nvPr/>
        </p:nvSpPr>
        <p:spPr bwMode="auto">
          <a:xfrm>
            <a:off x="3022600" y="6237288"/>
            <a:ext cx="2557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b="1">
                <a:solidFill>
                  <a:schemeClr val="bg1"/>
                </a:solidFill>
                <a:latin typeface="Calibri" pitchFamily="34" charset="0"/>
              </a:rPr>
              <a:t>Die CentrumMundi-Ulica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rasmus weddigen\Documents\Dateien in Arbeit\LUDBERGA\Ludbreg\Ludbreg, Centrum Mundi (Croc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395288" y="260350"/>
            <a:ext cx="2414587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Ludbregs</a:t>
            </a:r>
            <a:r>
              <a:rPr lang="de-CH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Centrum </a:t>
            </a:r>
            <a:r>
              <a:rPr lang="de-CH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Mundi</a:t>
            </a:r>
            <a:r>
              <a:rPr lang="de-CH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Orientierungstafel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rasmus weddigen\Documents\Dateien in Arbeit\LUDBERGA\Bilder Ludberga\Paul Wiedmers Brunn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feld 2"/>
          <p:cNvSpPr txBox="1">
            <a:spLocks noChangeArrowheads="1"/>
          </p:cNvSpPr>
          <p:nvPr/>
        </p:nvSpPr>
        <p:spPr bwMode="auto">
          <a:xfrm>
            <a:off x="6516688" y="2276475"/>
            <a:ext cx="21494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b="1">
                <a:latin typeface="Calibri" pitchFamily="34" charset="0"/>
              </a:rPr>
              <a:t>Ludbregs Hauptplatz</a:t>
            </a:r>
          </a:p>
          <a:p>
            <a:pPr algn="ctr"/>
            <a:r>
              <a:rPr lang="de-CH" b="1">
                <a:latin typeface="Calibri" pitchFamily="34" charset="0"/>
              </a:rPr>
              <a:t>mit dem Svietionik-</a:t>
            </a:r>
          </a:p>
          <a:p>
            <a:pPr algn="ctr"/>
            <a:r>
              <a:rPr lang="de-CH" b="1">
                <a:latin typeface="Calibri" pitchFamily="34" charset="0"/>
              </a:rPr>
              <a:t>Brunnen des</a:t>
            </a:r>
          </a:p>
          <a:p>
            <a:pPr algn="ctr"/>
            <a:r>
              <a:rPr lang="de-CH" b="1">
                <a:latin typeface="Calibri" pitchFamily="34" charset="0"/>
              </a:rPr>
              <a:t>schweizerischen</a:t>
            </a:r>
          </a:p>
          <a:p>
            <a:pPr algn="ctr"/>
            <a:r>
              <a:rPr lang="de-CH" b="1">
                <a:latin typeface="Calibri" pitchFamily="34" charset="0"/>
              </a:rPr>
              <a:t>Eisenkünstlers</a:t>
            </a:r>
          </a:p>
          <a:p>
            <a:pPr algn="ctr"/>
            <a:r>
              <a:rPr lang="de-CH" b="1">
                <a:latin typeface="Calibri" pitchFamily="34" charset="0"/>
              </a:rPr>
              <a:t>Paul Wiedmer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CH" smtClean="0"/>
          </a:p>
        </p:txBody>
      </p:sp>
      <p:pic>
        <p:nvPicPr>
          <p:cNvPr id="7171" name="Picture 2" descr="C:\Users\erasmus weddigen\Documents\Dateien in Arbeit\LUDBERGA\Bilder Ludberga\ludbreg_centrum_mund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4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827088" y="6453188"/>
            <a:ext cx="7797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600" b="1">
                <a:latin typeface="Calibri" pitchFamily="34" charset="0"/>
              </a:rPr>
              <a:t>Ludbreg und seine Koordinaten auf dem Hauptplatz, der das einstige Dorf zur Stadt erhob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rasmus weddigen\Documents\Dateien in Arbeit\LUDBERGA\Bilder Ludberga\centrum mun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692150"/>
            <a:ext cx="67310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feld 2"/>
          <p:cNvSpPr txBox="1">
            <a:spLocks noChangeArrowheads="1"/>
          </p:cNvSpPr>
          <p:nvPr/>
        </p:nvSpPr>
        <p:spPr bwMode="auto">
          <a:xfrm>
            <a:off x="1258888" y="5876925"/>
            <a:ext cx="6472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sz="1400" b="1">
                <a:latin typeface="Calibri" pitchFamily="34" charset="0"/>
              </a:rPr>
              <a:t>Ludbregs Centrum-Mundi-Pflästerung mit den Distanzplaketten europäischer Städte </a:t>
            </a:r>
          </a:p>
          <a:p>
            <a:pPr algn="ctr"/>
            <a:r>
              <a:rPr lang="de-CH" sz="1400" b="1">
                <a:latin typeface="Calibri" pitchFamily="34" charset="0"/>
              </a:rPr>
              <a:t>und verschwisteter Gemeinden Kroatiens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rasmus weddigen\Documents\Dateien in Arbeit\LUDBERGA\Bilder Ludberga\mittelplum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51641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feld 2"/>
          <p:cNvSpPr txBox="1">
            <a:spLocks noChangeArrowheads="1"/>
          </p:cNvSpPr>
          <p:nvPr/>
        </p:nvSpPr>
        <p:spPr bwMode="auto">
          <a:xfrm>
            <a:off x="5940425" y="404813"/>
            <a:ext cx="25193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CH" sz="1600" b="1">
                <a:latin typeface="Calibri" pitchFamily="34" charset="0"/>
              </a:rPr>
              <a:t>Die Centrum Mundi-Achse:</a:t>
            </a:r>
          </a:p>
          <a:p>
            <a:pPr algn="ctr"/>
            <a:endParaRPr lang="de-CH" sz="1400" b="1">
              <a:latin typeface="Calibri" pitchFamily="34" charset="0"/>
            </a:endParaRPr>
          </a:p>
          <a:p>
            <a:pPr algn="ctr"/>
            <a:r>
              <a:rPr lang="de-CH" sz="1400" b="1">
                <a:latin typeface="Calibri" pitchFamily="34" charset="0"/>
              </a:rPr>
              <a:t>Kirchen-Aussenmauer mit</a:t>
            </a:r>
          </a:p>
          <a:p>
            <a:pPr algn="ctr"/>
            <a:r>
              <a:rPr lang="de-CH" sz="1400" b="1">
                <a:latin typeface="Calibri" pitchFamily="34" charset="0"/>
              </a:rPr>
              <a:t>dem Tor zur Gegenwelt zwischen profan und sakral,</a:t>
            </a:r>
          </a:p>
          <a:p>
            <a:pPr algn="ctr"/>
            <a:r>
              <a:rPr lang="de-CH" sz="1400" b="1">
                <a:latin typeface="Calibri" pitchFamily="34" charset="0"/>
              </a:rPr>
              <a:t>der  Einlass entlang der </a:t>
            </a:r>
          </a:p>
          <a:p>
            <a:pPr algn="ctr"/>
            <a:r>
              <a:rPr lang="de-CH" sz="1400" b="1">
                <a:latin typeface="Calibri" pitchFamily="34" charset="0"/>
              </a:rPr>
              <a:t>vulkanischen Weltachse </a:t>
            </a:r>
          </a:p>
          <a:p>
            <a:pPr algn="ctr"/>
            <a:r>
              <a:rPr lang="de-CH" sz="1400" b="1">
                <a:latin typeface="Calibri" pitchFamily="34" charset="0"/>
              </a:rPr>
              <a:t>zu den Antipoden-Inseln </a:t>
            </a:r>
          </a:p>
          <a:p>
            <a:pPr algn="ctr"/>
            <a:r>
              <a:rPr lang="de-CH" sz="1400" b="1">
                <a:latin typeface="Calibri" pitchFamily="34" charset="0"/>
              </a:rPr>
              <a:t>im Gegenspiel</a:t>
            </a:r>
          </a:p>
          <a:p>
            <a:pPr algn="ctr"/>
            <a:r>
              <a:rPr lang="de-CH" sz="1400" b="1">
                <a:latin typeface="Calibri" pitchFamily="34" charset="0"/>
              </a:rPr>
              <a:t>von Feuer und Wasser </a:t>
            </a:r>
          </a:p>
          <a:p>
            <a:pPr algn="ctr"/>
            <a:r>
              <a:rPr lang="de-CH" sz="1400" b="1">
                <a:latin typeface="Calibri" pitchFamily="34" charset="0"/>
              </a:rPr>
              <a:t>Erde und Luft</a:t>
            </a:r>
          </a:p>
          <a:p>
            <a:pPr algn="ctr"/>
            <a:endParaRPr lang="de-CH" sz="1200" b="1">
              <a:latin typeface="Calibri" pitchFamily="34" charset="0"/>
            </a:endParaRPr>
          </a:p>
          <a:p>
            <a:pPr algn="ctr"/>
            <a:r>
              <a:rPr lang="de-CH" sz="1200" b="1">
                <a:latin typeface="Calibri" pitchFamily="34" charset="0"/>
              </a:rPr>
              <a:t>(Mosaik: Goran Petrac, Bronzescheibe: Ivan Zerjavic</a:t>
            </a:r>
          </a:p>
        </p:txBody>
      </p:sp>
      <p:pic>
        <p:nvPicPr>
          <p:cNvPr id="9220" name="Picture 3" descr="C:\Users\erasmus weddigen\Documents\Dateien in Arbeit\LUDBERGA\Ludbreg\ludbreg 3\k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8288" y="3644900"/>
            <a:ext cx="36480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rasmus weddigen\Documents\Dateien in Arbeit\LUDBERGA\Bilder Ludberga\Ludberga r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76250"/>
            <a:ext cx="698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feld 2"/>
          <p:cNvSpPr txBox="1">
            <a:spLocks noChangeArrowheads="1"/>
          </p:cNvSpPr>
          <p:nvPr/>
        </p:nvSpPr>
        <p:spPr bwMode="auto">
          <a:xfrm>
            <a:off x="539750" y="5949950"/>
            <a:ext cx="8050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sz="1600" b="1">
                <a:solidFill>
                  <a:srgbClr val="7030A0"/>
                </a:solidFill>
                <a:latin typeface="Calibri" pitchFamily="34" charset="0"/>
              </a:rPr>
              <a:t>Das Gips-Modell  zu Ludbergas Centrum Mundi-Plakette in Bronze von Ivan Zerjavic:</a:t>
            </a:r>
          </a:p>
          <a:p>
            <a:pPr algn="ctr"/>
            <a:r>
              <a:rPr lang="de-CH" sz="1600" b="1">
                <a:solidFill>
                  <a:srgbClr val="7030A0"/>
                </a:solidFill>
                <a:latin typeface="Calibri" pitchFamily="34" charset="0"/>
              </a:rPr>
              <a:t>die heilighafte Winzerpatronin umringt von den vier Elementen, Weltkugel und Stadtwappen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Bildschirmpräsentation (4:3)</PresentationFormat>
  <Paragraphs>113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Engravers MT</vt:lpstr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Erasmus Weddigen</dc:creator>
  <cp:lastModifiedBy>erasmus weddigen</cp:lastModifiedBy>
  <cp:revision>96</cp:revision>
  <dcterms:created xsi:type="dcterms:W3CDTF">2014-11-08T10:58:01Z</dcterms:created>
  <dcterms:modified xsi:type="dcterms:W3CDTF">2014-11-16T10:43:11Z</dcterms:modified>
</cp:coreProperties>
</file>